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7" r:id="rId2"/>
    <p:sldId id="258" r:id="rId3"/>
    <p:sldId id="267" r:id="rId4"/>
    <p:sldId id="268" r:id="rId5"/>
    <p:sldId id="260" r:id="rId6"/>
    <p:sldId id="269" r:id="rId7"/>
    <p:sldId id="270" r:id="rId8"/>
    <p:sldId id="271" r:id="rId9"/>
    <p:sldId id="272" r:id="rId10"/>
    <p:sldId id="262" r:id="rId11"/>
    <p:sldId id="273" r:id="rId12"/>
    <p:sldId id="274" r:id="rId13"/>
    <p:sldId id="275" r:id="rId14"/>
    <p:sldId id="277" r:id="rId15"/>
    <p:sldId id="276" r:id="rId16"/>
    <p:sldId id="263" r:id="rId17"/>
    <p:sldId id="278" r:id="rId18"/>
    <p:sldId id="279" r:id="rId19"/>
    <p:sldId id="264" r:id="rId20"/>
    <p:sldId id="280" r:id="rId21"/>
    <p:sldId id="283" r:id="rId22"/>
    <p:sldId id="286" r:id="rId23"/>
    <p:sldId id="287" r:id="rId24"/>
    <p:sldId id="288" r:id="rId25"/>
    <p:sldId id="289" r:id="rId26"/>
    <p:sldId id="284" r:id="rId27"/>
    <p:sldId id="285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8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282" r:id="rId57"/>
    <p:sldId id="317" r:id="rId58"/>
    <p:sldId id="318" r:id="rId59"/>
    <p:sldId id="319" r:id="rId60"/>
    <p:sldId id="321" r:id="rId61"/>
    <p:sldId id="320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37" r:id="rId70"/>
    <p:sldId id="329" r:id="rId71"/>
    <p:sldId id="330" r:id="rId72"/>
    <p:sldId id="331" r:id="rId73"/>
    <p:sldId id="332" r:id="rId74"/>
    <p:sldId id="334" r:id="rId75"/>
    <p:sldId id="335" r:id="rId76"/>
    <p:sldId id="338" r:id="rId77"/>
    <p:sldId id="339" r:id="rId78"/>
    <p:sldId id="340" r:id="rId79"/>
    <p:sldId id="341" r:id="rId80"/>
    <p:sldId id="343" r:id="rId81"/>
    <p:sldId id="342" r:id="rId82"/>
    <p:sldId id="344" r:id="rId83"/>
    <p:sldId id="345" r:id="rId84"/>
    <p:sldId id="346" r:id="rId85"/>
    <p:sldId id="347" r:id="rId86"/>
    <p:sldId id="348" r:id="rId87"/>
    <p:sldId id="336" r:id="rId88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160937" cy="36648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1" y="0"/>
            <a:ext cx="4160937" cy="36648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D4D53F5D-9E76-4CB2-BF54-CE62EF1AE98D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948716"/>
            <a:ext cx="4160937" cy="36648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1" y="6948716"/>
            <a:ext cx="4160937" cy="36648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8E8C442-676A-4B90-A4FF-A6F08186C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54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A987E-584C-43FE-A15B-0B845D53F7D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521075"/>
            <a:ext cx="768032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0CE88-5234-416E-B894-103294663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36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7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9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4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7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B4778-45AB-48EE-83D1-95ABFE865FC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5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2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5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2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0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B43A7-8065-437B-88CE-DA8FDB80F4A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4BCA4-F504-47AA-A8D5-6D8B48F9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1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Chapter 10</a:t>
            </a:r>
            <a:br>
              <a:rPr lang="en-US" dirty="0" smtClean="0"/>
            </a:br>
            <a:r>
              <a:rPr lang="en-US" dirty="0" smtClean="0"/>
              <a:t>Boundary-value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24" y="2895108"/>
            <a:ext cx="6817290" cy="329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Shooting for BVPs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may think of the outcome at the right side as a function of the input at the other end of the domain.</a:t>
                </a:r>
              </a:p>
              <a:p>
                <a:r>
                  <a:rPr lang="en-US" dirty="0" smtClean="0"/>
                  <a:t>As in our last example, say we are given BCs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Replace the BC’s with two at left, using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i="1" dirty="0" smtClean="0"/>
              </a:p>
              <a:p>
                <a:r>
                  <a:rPr lang="en-US" dirty="0" smtClean="0"/>
                  <a:t>We miss the BC at the right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want to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This is </a:t>
                </a:r>
                <a:r>
                  <a:rPr lang="en-US" i="1" dirty="0" smtClean="0"/>
                  <a:t>shooting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09" y="2642992"/>
            <a:ext cx="3441267" cy="4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Shooting for BVPs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Function 10.1.1 is one implementation of this method</a:t>
                </a:r>
              </a:p>
              <a:p>
                <a:r>
                  <a:rPr lang="en-US" dirty="0" smtClean="0"/>
                  <a:t>We have to supply the function 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objective </a:t>
                </a:r>
                <a:r>
                  <a:rPr lang="en-US" dirty="0" smtClean="0">
                    <a:cs typeface="Courier New" panose="02070309020205020404" pitchFamily="49" charset="0"/>
                  </a:rPr>
                  <a:t>for:</a:t>
                </a: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use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fzero</a:t>
                </a:r>
                <a:r>
                  <a:rPr lang="en-US" dirty="0" smtClean="0"/>
                  <a:t> to find the zero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The objective function needs to evaluate F by solving the IVP</a:t>
                </a:r>
              </a:p>
              <a:p>
                <a:r>
                  <a:rPr lang="en-US" dirty="0" smtClean="0"/>
                  <a:t>Function 10.1.1 uses ode45 to solve the IVP each time</a:t>
                </a:r>
              </a:p>
              <a:p>
                <a:r>
                  <a:rPr lang="en-US" dirty="0" smtClean="0"/>
                  <a:t>The IVP system to solve is 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40" y="4724064"/>
            <a:ext cx="2789781" cy="12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5" y="175037"/>
            <a:ext cx="8475880" cy="6640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54860" y="4289826"/>
                <a:ext cx="3421306" cy="25252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IVP solver set up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Find the value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needed</a:t>
                </a: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Put solution in nice names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860" y="4289826"/>
                <a:ext cx="3421306" cy="2525246"/>
              </a:xfrm>
              <a:prstGeom prst="rect">
                <a:avLst/>
              </a:prstGeom>
              <a:blipFill>
                <a:blip r:embed="rId3"/>
                <a:stretch>
                  <a:fillRect l="-2317" t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6663847" y="4495711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663847" y="5346999"/>
            <a:ext cx="1684750" cy="136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63847" y="6211925"/>
            <a:ext cx="1691013" cy="385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3" y="345183"/>
            <a:ext cx="7449203" cy="5543303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354860" y="1516198"/>
            <a:ext cx="3421306" cy="437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Set up initial guess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Call solver for IVP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Evaluate </a:t>
            </a:r>
            <a:r>
              <a:rPr lang="en-US" sz="2400" dirty="0" smtClean="0"/>
              <a:t>objective for </a:t>
            </a:r>
            <a:r>
              <a:rPr lang="en-US" sz="2400" dirty="0"/>
              <a:t>right end BC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First order system version: phi passed 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486400" y="1497039"/>
            <a:ext cx="2868460" cy="2701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7002050" y="2547925"/>
            <a:ext cx="1352810" cy="272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649239" y="3432133"/>
            <a:ext cx="2705621" cy="13778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86400" y="4958604"/>
            <a:ext cx="2868460" cy="3399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69" y="3023121"/>
            <a:ext cx="7314930" cy="1486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</a:t>
                </a:r>
                <a:r>
                  <a:rPr lang="en-US" dirty="0" smtClean="0"/>
                  <a:t>embrane BVP again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shoot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3"/>
                <a:stretch>
                  <a:fillRect l="-1595" t="-1931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768218" y="1516198"/>
            <a:ext cx="3007947" cy="408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Define the ODE </a:t>
            </a:r>
            <a:r>
              <a:rPr lang="en-US" sz="2400" dirty="0" err="1" smtClean="0"/>
              <a:t>rhs</a:t>
            </a:r>
            <a:r>
              <a:rPr lang="en-US" sz="2400" dirty="0" smtClean="0"/>
              <a:t> for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 order system version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Start the computation at a slightly positive value to avoid the origin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Set up BCs so function knows which are used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No guessing now!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459787" y="2549295"/>
            <a:ext cx="4308431" cy="139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949099" y="1958835"/>
            <a:ext cx="1819119" cy="739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9" y="1516198"/>
            <a:ext cx="6058851" cy="790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69" y="2317661"/>
            <a:ext cx="2386512" cy="463264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7252570" y="3404549"/>
            <a:ext cx="1515648" cy="5286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699086" y="4314602"/>
            <a:ext cx="1069132" cy="68328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69" y="954129"/>
            <a:ext cx="1853345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</a:t>
                </a:r>
                <a:r>
                  <a:rPr lang="en-US" dirty="0" smtClean="0"/>
                  <a:t>embrane BVP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shoot</a:t>
                </a: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931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648427" y="2322362"/>
                <a:ext cx="2542426" cy="3840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The correct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is: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427" y="2322362"/>
                <a:ext cx="2542426" cy="3840481"/>
              </a:xfrm>
              <a:prstGeom prst="rect">
                <a:avLst/>
              </a:prstGeom>
              <a:blipFill>
                <a:blip r:embed="rId3"/>
                <a:stretch>
                  <a:fillRect l="-5036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86" y="1787630"/>
            <a:ext cx="7120075" cy="3572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427" y="3649270"/>
            <a:ext cx="3331903" cy="171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86" y="944799"/>
            <a:ext cx="1851979" cy="4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Instability of shooting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dirty="0" smtClean="0"/>
              <a:t>This is great, but this approach has problems in some cases: it can be unstable  </a:t>
            </a:r>
          </a:p>
          <a:p>
            <a:r>
              <a:rPr lang="en-US" dirty="0" smtClean="0"/>
              <a:t>Let’s illustrate this with an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9388"/>
            <a:ext cx="8092858" cy="38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Instability of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80329" y="1248229"/>
                <a:ext cx="2773471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Solve the problem for some different values of </a:t>
                </a:r>
                <a:r>
                  <a:rPr lang="el-GR" dirty="0" smtClean="0"/>
                  <a:t>λ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But this can’t be right!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 smtClean="0"/>
                  <a:t> happens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 smtClean="0"/>
                  <a:t>!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Why?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80329" y="1248229"/>
                <a:ext cx="2773471" cy="4928734"/>
              </a:xfrm>
              <a:blipFill>
                <a:blip r:embed="rId2"/>
                <a:stretch>
                  <a:fillRect l="-3956" t="-2104" r="-6813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75523"/>
            <a:ext cx="6827730" cy="2389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4550"/>
            <a:ext cx="6237389" cy="3080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726509"/>
            <a:ext cx="1824119" cy="4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Instability of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48229"/>
                <a:ext cx="10515602" cy="49287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solution to the problem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’(0)=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(0)=−1</m:t>
                    </m:r>
                  </m:oMath>
                </a14:m>
                <a:r>
                  <a:rPr lang="en-US" dirty="0" smtClean="0"/>
                  <a:t>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For fixed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the absolute condition number is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 smtClean="0"/>
                  <a:t>, this is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which grows exponentially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increases from the origin</a:t>
                </a:r>
              </a:p>
              <a:p>
                <a:r>
                  <a:rPr lang="en-US" dirty="0" smtClean="0"/>
                  <a:t>Any mistake at the left boundary is multiplied exponentially, including </a:t>
                </a:r>
                <a:r>
                  <a:rPr lang="en-US" dirty="0" err="1" smtClean="0"/>
                  <a:t>roundoff</a:t>
                </a:r>
                <a:r>
                  <a:rPr lang="en-US" dirty="0" smtClean="0"/>
                  <a:t> errors: unstable!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48229"/>
                <a:ext cx="10515602" cy="4928734"/>
              </a:xfrm>
              <a:blipFill>
                <a:blip r:embed="rId2"/>
                <a:stretch>
                  <a:fillRect l="-985" t="-2104" r="-1217" b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26509"/>
            <a:ext cx="1824119" cy="449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66" y="1853852"/>
            <a:ext cx="3457429" cy="625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019" y="3227711"/>
            <a:ext cx="3076655" cy="9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Shooting for BVPs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>
            <a:normAutofit/>
          </a:bodyPr>
          <a:lstStyle/>
          <a:p>
            <a:r>
              <a:rPr lang="en-US" dirty="0" smtClean="0"/>
              <a:t>We could shoot for separate small intervals</a:t>
            </a:r>
          </a:p>
          <a:p>
            <a:r>
              <a:rPr lang="en-US" dirty="0" smtClean="0"/>
              <a:t>We will develop a different method that converts the BVP to an algebraic system</a:t>
            </a:r>
          </a:p>
          <a:p>
            <a:r>
              <a:rPr lang="en-US" dirty="0" smtClean="0"/>
              <a:t>Respects flow of information from both ends of domain</a:t>
            </a:r>
          </a:p>
          <a:p>
            <a:r>
              <a:rPr lang="en-US" dirty="0" smtClean="0"/>
              <a:t>Solves for whole solution at once</a:t>
            </a:r>
          </a:p>
        </p:txBody>
      </p:sp>
    </p:spTree>
    <p:extLst>
      <p:ext uri="{BB962C8B-B14F-4D97-AF65-F5344CB8AC3E}">
        <p14:creationId xmlns:p14="http://schemas.microsoft.com/office/powerpoint/2010/main" val="399215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boundary-value problem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 Chapter 6, we saw ODE problems where all the boundary data was at one end of the domain, and solution is marched forward from that data: those are IVPs</a:t>
            </a:r>
          </a:p>
          <a:p>
            <a:r>
              <a:rPr lang="en-US" sz="3200" dirty="0" smtClean="0"/>
              <a:t>We also encounter ODE problems where the boundary data is on both ends of the domain: those are boundary-value problems (BVPs)</a:t>
            </a:r>
          </a:p>
          <a:p>
            <a:r>
              <a:rPr lang="en-US" sz="3200" dirty="0" smtClean="0"/>
              <a:t>For BVPs, the information is not one-way like IVPs, and this will have consequences</a:t>
            </a:r>
          </a:p>
        </p:txBody>
      </p:sp>
    </p:spTree>
    <p:extLst>
      <p:ext uri="{BB962C8B-B14F-4D97-AF65-F5344CB8AC3E}">
        <p14:creationId xmlns:p14="http://schemas.microsoft.com/office/powerpoint/2010/main" val="1978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10.2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Differentiation matrices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In Section 5.4 we approximated derivatives of a function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with finite differences</a:t>
                </a:r>
              </a:p>
              <a:p>
                <a:r>
                  <a:rPr lang="en-US" sz="3200" dirty="0" smtClean="0"/>
                  <a:t>These were algebraic expression that approximated, say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, using a combination of that point and its neighbors </a:t>
                </a:r>
              </a:p>
              <a:p>
                <a:r>
                  <a:rPr lang="en-US" sz="3200" dirty="0" smtClean="0"/>
                  <a:t>First order forward difference: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𝑖h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en-US" sz="3200" i="1" dirty="0" err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3200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/>
                  <a:t>First order </a:t>
                </a:r>
                <a:r>
                  <a:rPr lang="en-US" sz="3200" dirty="0" smtClean="0"/>
                  <a:t>backward </a:t>
                </a:r>
                <a:r>
                  <a:rPr lang="en-US" sz="3200" dirty="0"/>
                  <a:t>difference</a:t>
                </a:r>
                <a:r>
                  <a:rPr lang="en-US" sz="3200" dirty="0" smtClean="0"/>
                  <a:t>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en-US" sz="3200" i="1" dirty="0" err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3200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  <a:blipFill>
                <a:blip r:embed="rId2"/>
                <a:stretch>
                  <a:fillRect l="-1333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can apply to a function f that has values at the nodes in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𝑖h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The function values would then be a </a:t>
                </a:r>
                <a:r>
                  <a:rPr lang="en-US" sz="3200" i="1" dirty="0" smtClean="0"/>
                  <a:t>column vector</a:t>
                </a:r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column vector form is crucial in what follows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  <a:blipFill>
                <a:blip r:embed="rId2"/>
                <a:stretch>
                  <a:fillRect l="-1333" t="-2530" b="-6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47" y="3568617"/>
            <a:ext cx="2034634" cy="22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now want to find a vector g such that we have derivative approximations at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for convenience</a:t>
                </a:r>
              </a:p>
              <a:p>
                <a:r>
                  <a:rPr lang="en-US" sz="3200" dirty="0" smtClean="0"/>
                  <a:t>Let’s do this for forward difference approximation: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3200" i="1" dirty="0"/>
                            <m:t> </m:t>
                          </m:r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 smtClean="0"/>
                  <a:t>But, we can’t use this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because we don’t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Instead use the backward difference: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3200" i="1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  <a:blipFill>
                <a:blip r:embed="rId2"/>
                <a:stretch>
                  <a:fillRect l="-1333" t="-2530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1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These formulas are all linear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, so we can write these relations as a matrix-vector product: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is called a differentiation matrix</a:t>
                </a:r>
              </a:p>
              <a:p>
                <a:r>
                  <a:rPr lang="en-US" sz="3200" dirty="0" err="1" smtClean="0"/>
                  <a:t>Premultiplying</a:t>
                </a:r>
                <a:r>
                  <a:rPr lang="en-US" sz="3200" dirty="0" smtClean="0"/>
                  <a:t> the function value vector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gives the desired derivative approximation at all nodes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  <a:blipFill>
                <a:blip r:embed="rId2"/>
                <a:stretch>
                  <a:fillRect l="-1333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96" y="2029216"/>
            <a:ext cx="9649007" cy="23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rows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come from the finite difference formula at a particular node</a:t>
                </a:r>
              </a:p>
              <a:p>
                <a:r>
                  <a:rPr lang="en-US" sz="3200" dirty="0" smtClean="0"/>
                  <a:t>Different finite difference choices will give different rows or even whole matrices </a:t>
                </a:r>
              </a:p>
              <a:p>
                <a:r>
                  <a:rPr lang="en-US" sz="3200" dirty="0" smtClean="0"/>
                  <a:t>Using 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order centered at interior nodes, and one-sided at ends: 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                                                                                 one-sided (end)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                                                                                 centered</a:t>
                </a: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 smtClean="0"/>
                  <a:t>                                                                                          (interior)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                                                                       one-sided (end)</a:t>
                </a:r>
                <a:endParaRPr lang="en-US" sz="3200" dirty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4816"/>
                <a:ext cx="10515600" cy="5062147"/>
              </a:xfrm>
              <a:blipFill>
                <a:blip r:embed="rId2"/>
                <a:stretch>
                  <a:fillRect l="-1333" t="-2410" r="-580" b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275490" y="3910556"/>
            <a:ext cx="5004214" cy="2639904"/>
            <a:chOff x="3175282" y="3747717"/>
            <a:chExt cx="5004214" cy="2639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282" y="3747717"/>
              <a:ext cx="5004214" cy="263990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509370" y="4258849"/>
              <a:ext cx="3544866" cy="169101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9370" y="3875174"/>
              <a:ext cx="1891430" cy="36325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162806" y="5942784"/>
              <a:ext cx="1891430" cy="36325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6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Differentiation matrices: finite difference (FD)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Note that in either case, the matrices were banded, with few nonzero diagonals</a:t>
                </a:r>
              </a:p>
              <a:p>
                <a:r>
                  <a:rPr lang="en-US" sz="3200" dirty="0" smtClean="0"/>
                  <a:t>We don’t have to limit ourselves for first derivatives</a:t>
                </a:r>
              </a:p>
              <a:p>
                <a:r>
                  <a:rPr lang="en-US" sz="3200" dirty="0" smtClean="0"/>
                  <a:t>Using 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order centered FD </a:t>
                </a:r>
                <a:r>
                  <a:rPr lang="en-US" sz="3200" dirty="0" err="1" smtClean="0"/>
                  <a:t>approx</a:t>
                </a:r>
                <a:r>
                  <a:rPr lang="en-US" sz="3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’’(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in interior and one-sided at ends: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  <a:blipFill>
                <a:blip r:embed="rId2"/>
                <a:stretch>
                  <a:fillRect l="-1333" t="-243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206928" y="3881806"/>
            <a:ext cx="7901575" cy="2597021"/>
            <a:chOff x="2206928" y="3881806"/>
            <a:chExt cx="7901575" cy="259702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928" y="3881806"/>
              <a:ext cx="7901575" cy="2597021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496844" y="4296427"/>
              <a:ext cx="3006246" cy="174111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96844" y="3958225"/>
              <a:ext cx="2016690" cy="26304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05189" y="6087649"/>
              <a:ext cx="2016690" cy="26304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45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FD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don’t need or want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It will have unnecessary nonzero diagonals (not a compact approximation)</a:t>
                </a:r>
              </a:p>
              <a:p>
                <a:r>
                  <a:rPr lang="en-US" sz="3200" dirty="0" smtClean="0"/>
                  <a:t>It is easy and desirable to construct a function in </a:t>
                </a:r>
                <a:r>
                  <a:rPr lang="en-US" sz="3200" dirty="0" err="1" smtClean="0"/>
                  <a:t>matlab</a:t>
                </a:r>
                <a:r>
                  <a:rPr lang="en-US" sz="3200" dirty="0" smtClean="0"/>
                  <a:t> to return the nodes (or “grid” or “mesh”),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and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This is function 10.2.1,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diffmat2.m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  <a:blipFill>
                <a:blip r:embed="rId2"/>
                <a:stretch>
                  <a:fillRect l="-1333" t="-2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0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08" y="301798"/>
            <a:ext cx="8871530" cy="59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29" y="652136"/>
            <a:ext cx="8120063" cy="3143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96" y="4363062"/>
            <a:ext cx="752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We can now use these matrices to differentiate a function at a set of nodes (the grid or mesh)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Let’s see an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boundary-value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One example:  the deflection of a circular membrane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subject to an electric field: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There is a general form for which we develop methods in this chapter: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The endpoints conditions must be separate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  <a:blipFill>
                <a:blip r:embed="rId2"/>
                <a:stretch>
                  <a:fillRect l="-1333" t="-2323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274612" y="2508069"/>
            <a:ext cx="5642775" cy="764857"/>
            <a:chOff x="4344352" y="2481943"/>
            <a:chExt cx="5642775" cy="7648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4352" y="2481943"/>
              <a:ext cx="2711766" cy="764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73" y="2599509"/>
              <a:ext cx="2774254" cy="49727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565" y="4090191"/>
            <a:ext cx="5522869" cy="13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05619" y="775452"/>
                <a:ext cx="7003094" cy="60562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 smtClean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∈[−1,1]</m:t>
                    </m:r>
                  </m:oMath>
                </a14:m>
                <a:r>
                  <a:rPr lang="en-US" dirty="0" smtClean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5619" y="775452"/>
                <a:ext cx="7003094" cy="605623"/>
              </a:xfrm>
              <a:blipFill>
                <a:blip r:embed="rId2"/>
                <a:stretch>
                  <a:fillRect l="-1567" t="-1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75452"/>
            <a:ext cx="1604376" cy="407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79382"/>
            <a:ext cx="4097056" cy="4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37478"/>
            <a:ext cx="9304331" cy="780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8" y="2617940"/>
            <a:ext cx="5136717" cy="746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356975"/>
            <a:ext cx="1910275" cy="695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232" y="3356975"/>
            <a:ext cx="7136936" cy="3430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40" y="4139563"/>
            <a:ext cx="4086392" cy="18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619" y="775452"/>
            <a:ext cx="7003094" cy="605623"/>
          </a:xfrm>
        </p:spPr>
        <p:txBody>
          <a:bodyPr>
            <a:normAutofit/>
          </a:bodyPr>
          <a:lstStyle/>
          <a:p>
            <a:r>
              <a:rPr lang="en-US" dirty="0" smtClean="0"/>
              <a:t>Order of accuracy?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75452"/>
            <a:ext cx="1604376" cy="407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81075"/>
            <a:ext cx="5863226" cy="237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60355"/>
            <a:ext cx="6145628" cy="10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3629" y="3050999"/>
                <a:ext cx="3290171" cy="25609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Order of accuracy?</a:t>
                </a:r>
              </a:p>
              <a:p>
                <a:r>
                  <a:rPr lang="en-US" dirty="0" smtClean="0"/>
                  <a:t>Compares well with model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3629" y="3050999"/>
                <a:ext cx="3290171" cy="2560913"/>
              </a:xfrm>
              <a:blipFill>
                <a:blip r:embed="rId2"/>
                <a:stretch>
                  <a:fillRect l="-3333" t="-3800" r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75452"/>
            <a:ext cx="1604376" cy="4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430018"/>
            <a:ext cx="6498391" cy="1162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013422"/>
            <a:ext cx="6902887" cy="33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have used finite difference formulas to build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To derive those, there is a three step process: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This process gave us a row in the matrix</a:t>
                </a:r>
              </a:p>
              <a:p>
                <a:r>
                  <a:rPr lang="en-US" sz="3200" dirty="0" smtClean="0"/>
                  <a:t>A desirable approach is to use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kind </a:t>
                </a:r>
                <a:r>
                  <a:rPr lang="en-US" sz="3200" dirty="0" err="1" smtClean="0"/>
                  <a:t>Chebyshev</a:t>
                </a:r>
                <a:r>
                  <a:rPr lang="en-US" sz="3200" dirty="0" smtClean="0"/>
                  <a:t> points and the corresponding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  <a:blipFill>
                <a:blip r:embed="rId2"/>
                <a:stretch>
                  <a:fillRect l="-1333" t="-2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49" y="2607826"/>
            <a:ext cx="7909796" cy="13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7238"/>
                <a:ext cx="10515600" cy="550644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This time we use all of the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2</a:t>
                </a:r>
                <a:r>
                  <a:rPr lang="en-US" sz="3200" baseline="30000" dirty="0"/>
                  <a:t>nd</a:t>
                </a:r>
                <a:r>
                  <a:rPr lang="en-US" sz="3200" dirty="0"/>
                  <a:t> kind</a:t>
                </a:r>
                <a:r>
                  <a:rPr lang="en-US" sz="3200" dirty="0" smtClean="0"/>
                  <a:t> nodes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Interpolate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 smtClean="0"/>
                  <a:t>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to get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 smtClean="0"/>
                  <a:t>-</a:t>
                </a:r>
                <a:r>
                  <a:rPr lang="en-US" sz="3200" dirty="0" err="1" smtClean="0"/>
                  <a:t>th</a:t>
                </a:r>
                <a:r>
                  <a:rPr lang="en-US" sz="3200" dirty="0" smtClean="0"/>
                  <a:t> row</a:t>
                </a:r>
              </a:p>
              <a:p>
                <a:r>
                  <a:rPr lang="en-US" sz="3200" dirty="0" smtClean="0"/>
                  <a:t>The result is the </a:t>
                </a:r>
                <a:r>
                  <a:rPr lang="en-US" sz="3200" dirty="0" err="1" smtClean="0"/>
                  <a:t>Chebyshev</a:t>
                </a:r>
                <a:r>
                  <a:rPr lang="en-US" sz="3200" dirty="0" smtClean="0"/>
                  <a:t> differentiation matrix:</a:t>
                </a:r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7238"/>
                <a:ext cx="10515600" cy="5506441"/>
              </a:xfrm>
              <a:blipFill>
                <a:blip r:embed="rId2"/>
                <a:stretch>
                  <a:fillRect l="-133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59" y="1882485"/>
            <a:ext cx="4290837" cy="92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25" y="4411003"/>
            <a:ext cx="4921293" cy="22899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02254" y="5699342"/>
            <a:ext cx="3831011" cy="713984"/>
            <a:chOff x="6989520" y="5160723"/>
            <a:chExt cx="3831011" cy="7139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9520" y="5160723"/>
              <a:ext cx="3831011" cy="3952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7099" y="5555986"/>
              <a:ext cx="2204487" cy="318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0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Note that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is now full, not banded</a:t>
                </a:r>
              </a:p>
              <a:p>
                <a:r>
                  <a:rPr lang="en-US" sz="3200" dirty="0" smtClean="0"/>
                  <a:t>This means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3200" dirty="0" smtClean="0"/>
                  <a:t> can be easy,  We have used finite difference formulas to build: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There is also a dedicated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Function 10.2.2 returns the 2</a:t>
                </a:r>
                <a:r>
                  <a:rPr lang="en-US" sz="3200" baseline="30000" dirty="0" smtClean="0"/>
                  <a:t>nd</a:t>
                </a:r>
                <a:r>
                  <a:rPr lang="en-US" sz="3200" dirty="0" smtClean="0"/>
                  <a:t> kind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interval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3200" dirty="0" smtClean="0"/>
                  <a:t>via a change of variables</a:t>
                </a:r>
              </a:p>
              <a:p>
                <a:r>
                  <a:rPr lang="en-US" sz="3200" dirty="0" smtClean="0"/>
                  <a:t>The diagonals are also done differently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410"/>
                <a:ext cx="10515600" cy="5251269"/>
              </a:xfrm>
              <a:blipFill>
                <a:blip r:embed="rId2"/>
                <a:stretch>
                  <a:fillRect l="-1333" t="-232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3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4" y="210397"/>
            <a:ext cx="7433755" cy="5501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79" y="3784360"/>
            <a:ext cx="6453369" cy="3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362450"/>
            <a:ext cx="8694107" cy="1775303"/>
          </a:xfrm>
        </p:spPr>
        <p:txBody>
          <a:bodyPr>
            <a:normAutofit/>
          </a:bodyPr>
          <a:lstStyle/>
          <a:p>
            <a:r>
              <a:rPr lang="en-US" dirty="0" smtClean="0"/>
              <a:t>Example from degree 3 interpolant (4 nodes) here</a:t>
            </a:r>
          </a:p>
          <a:p>
            <a:r>
              <a:rPr lang="en-US" dirty="0" smtClean="0"/>
              <a:t>Order of accuracy?</a:t>
            </a:r>
          </a:p>
          <a:p>
            <a:r>
              <a:rPr lang="en-US" dirty="0" smtClean="0"/>
              <a:t>Need to compute a sequence of approximations…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6735"/>
            <a:ext cx="1703844" cy="435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8937"/>
            <a:ext cx="8558425" cy="26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93688" y="1252602"/>
                <a:ext cx="2730673" cy="44091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as previous example</a:t>
                </a:r>
              </a:p>
              <a:p>
                <a:r>
                  <a:rPr lang="en-US" dirty="0" smtClean="0"/>
                  <a:t>Increase number of nodes by 5 each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3688" y="1252602"/>
                <a:ext cx="2730673" cy="4409162"/>
              </a:xfrm>
              <a:blipFill>
                <a:blip r:embed="rId2"/>
                <a:stretch>
                  <a:fillRect l="-4018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6735"/>
            <a:ext cx="1703844" cy="43586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355353"/>
            <a:ext cx="7428978" cy="3479693"/>
            <a:chOff x="838200" y="1355354"/>
            <a:chExt cx="5772150" cy="278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355354"/>
              <a:ext cx="2705100" cy="3143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1669679"/>
              <a:ext cx="5772150" cy="2466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7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spectral differentiation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66970" y="1390388"/>
                <a:ext cx="3086621" cy="513567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This is a log-linear (</a:t>
                </a:r>
                <a:r>
                  <a:rPr lang="en-US" dirty="0" err="1" smtClean="0"/>
                  <a:t>semilogy</a:t>
                </a:r>
                <a:r>
                  <a:rPr lang="en-US" dirty="0" smtClean="0"/>
                  <a:t>) plot</a:t>
                </a:r>
              </a:p>
              <a:p>
                <a:r>
                  <a:rPr lang="en-US" dirty="0" smtClean="0"/>
                  <a:t>Exponential convergence as expected for a spectral method on an analytic function</a:t>
                </a:r>
              </a:p>
              <a:p>
                <a:r>
                  <a:rPr lang="en-US" dirty="0" smtClean="0"/>
                  <a:t>Error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 </m:t>
                    </m:r>
                  </m:oMath>
                </a14:m>
                <a:r>
                  <a:rPr lang="en-US" dirty="0" smtClean="0"/>
                  <a:t>is larger than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 smtClean="0"/>
                  <a:t>: typical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not smooth enough, error is degraded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6970" y="1390388"/>
                <a:ext cx="3086621" cy="5135672"/>
              </a:xfrm>
              <a:blipFill>
                <a:blip r:embed="rId2"/>
                <a:stretch>
                  <a:fillRect l="-3162" t="-1779" r="-6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6735"/>
            <a:ext cx="1703844" cy="43586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37991" y="1577691"/>
            <a:ext cx="7216036" cy="3708293"/>
            <a:chOff x="737991" y="1577691"/>
            <a:chExt cx="6614787" cy="34547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991" y="1577691"/>
              <a:ext cx="6614787" cy="31297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58446" y="4663148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3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BVPs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410"/>
            <a:ext cx="10515600" cy="5251269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right hand side of the ODE can be nonlinear</a:t>
            </a:r>
          </a:p>
          <a:p>
            <a:r>
              <a:rPr lang="en-US" sz="3200" dirty="0" smtClean="0"/>
              <a:t>If the </a:t>
            </a:r>
            <a:r>
              <a:rPr lang="en-US" sz="3200" dirty="0" err="1" smtClean="0"/>
              <a:t>rhs</a:t>
            </a:r>
            <a:r>
              <a:rPr lang="en-US" sz="3200" dirty="0" smtClean="0"/>
              <a:t> is of the form below, it is linear</a:t>
            </a:r>
          </a:p>
          <a:p>
            <a:endParaRPr lang="en-US" sz="3200" dirty="0"/>
          </a:p>
          <a:p>
            <a:r>
              <a:rPr lang="en-US" sz="3200" dirty="0" smtClean="0"/>
              <a:t>Note that we assumed BCs that are linear</a:t>
            </a:r>
          </a:p>
          <a:p>
            <a:r>
              <a:rPr lang="en-US" sz="3200" dirty="0" smtClean="0"/>
              <a:t>With BCs on both ends, we shall see different behavior that for IVPs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51" y="2495006"/>
            <a:ext cx="4503829" cy="4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10.3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Collocation for linear problems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We multiplied the known vector of function values by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to get a derivative</a:t>
                </a:r>
              </a:p>
              <a:p>
                <a:r>
                  <a:rPr lang="en-US" sz="3200" dirty="0" smtClean="0"/>
                  <a:t>But multiplying a vector of unknown values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is also a derivative</a:t>
                </a:r>
              </a:p>
              <a:p>
                <a:r>
                  <a:rPr lang="en-US" sz="3200" dirty="0" smtClean="0"/>
                  <a:t>This can be done for individual terms in an ODE if the unknowns are at the same nodes or grid points</a:t>
                </a:r>
              </a:p>
              <a:p>
                <a:r>
                  <a:rPr lang="en-US" sz="3200" dirty="0" smtClean="0"/>
                  <a:t>Collecting terms at each node gives an approximate equation for the unknowns there:  This is enforcing the ODE </a:t>
                </a:r>
                <a:r>
                  <a:rPr lang="en-US" sz="3200" dirty="0"/>
                  <a:t>(</a:t>
                </a:r>
                <a:r>
                  <a:rPr lang="en-US" sz="3200" dirty="0" smtClean="0"/>
                  <a:t>approximately) at the grid point</a:t>
                </a:r>
              </a:p>
              <a:p>
                <a:r>
                  <a:rPr lang="en-US" sz="3200" dirty="0" smtClean="0"/>
                  <a:t>Collect all those equations and solve them: </a:t>
                </a:r>
                <a:r>
                  <a:rPr lang="en-US" sz="3200" i="1" dirty="0" smtClean="0"/>
                  <a:t>collocation</a:t>
                </a:r>
                <a:r>
                  <a:rPr lang="en-US" sz="3200" dirty="0" smtClean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 r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554563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Consider the linear problem: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Select nodes for the locations at which we will get approximate answers (grid or mesh)</a:t>
            </a:r>
          </a:p>
          <a:p>
            <a:r>
              <a:rPr lang="en-US" sz="3200" dirty="0" smtClean="0"/>
              <a:t>Say the nodes are given by</a:t>
            </a:r>
          </a:p>
          <a:p>
            <a:r>
              <a:rPr lang="en-US" sz="3200" dirty="0" smtClean="0"/>
              <a:t>For finite difference approximation, these are likely </a:t>
            </a:r>
            <a:r>
              <a:rPr lang="en-US" sz="3200" dirty="0" err="1" smtClean="0"/>
              <a:t>equispaced</a:t>
            </a:r>
            <a:endParaRPr lang="en-US" sz="3200" dirty="0" smtClean="0"/>
          </a:p>
          <a:p>
            <a:r>
              <a:rPr lang="en-US" sz="3200" dirty="0" smtClean="0"/>
              <a:t>For spectral differentiation, we would use 2</a:t>
            </a:r>
            <a:r>
              <a:rPr lang="en-US" sz="3200" baseline="30000" dirty="0" smtClean="0"/>
              <a:t>nd</a:t>
            </a:r>
            <a:r>
              <a:rPr lang="en-US" sz="3200" dirty="0" smtClean="0"/>
              <a:t> kind </a:t>
            </a:r>
            <a:r>
              <a:rPr lang="en-US" sz="3200" dirty="0" err="1" smtClean="0"/>
              <a:t>Chebyshev</a:t>
            </a:r>
            <a:r>
              <a:rPr lang="en-US" sz="3200" dirty="0" smtClean="0"/>
              <a:t> points </a:t>
            </a:r>
          </a:p>
          <a:p>
            <a:endParaRPr lang="en-US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532415" y="1502228"/>
            <a:ext cx="5777184" cy="1076239"/>
            <a:chOff x="3532415" y="1502228"/>
            <a:chExt cx="5777184" cy="10762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2415" y="1502228"/>
              <a:ext cx="5777184" cy="4814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15" y="2170936"/>
              <a:ext cx="2946762" cy="40753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47" y="3696789"/>
            <a:ext cx="4193412" cy="3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5545630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are going to solve for approximate solutions at the grid points denoted by 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The hats indicate the exact solution</a:t>
            </a:r>
          </a:p>
          <a:p>
            <a:r>
              <a:rPr lang="en-US" sz="3200" dirty="0" smtClean="0"/>
              <a:t>We will now set up the equations for the approximations at the nodes</a:t>
            </a:r>
          </a:p>
          <a:p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234" y="1419856"/>
            <a:ext cx="3783874" cy="22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first derivative term at all grid points is, for a chosen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, 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Similarly, for the second derivative,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198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26" y="1619533"/>
            <a:ext cx="3335399" cy="2024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16" y="4432373"/>
            <a:ext cx="3191709" cy="17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625871"/>
          </a:xfrm>
        </p:spPr>
        <p:txBody>
          <a:bodyPr>
            <a:noAutofit/>
          </a:bodyPr>
          <a:lstStyle/>
          <a:p>
            <a:r>
              <a:rPr lang="en-US" sz="3200" dirty="0" smtClean="0"/>
              <a:t>Now put these into the ode problem: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07" y="4443953"/>
            <a:ext cx="3335399" cy="2024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5" y="3933174"/>
            <a:ext cx="3191709" cy="1761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53" y="1619533"/>
            <a:ext cx="5779509" cy="10790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165232" y="2044073"/>
            <a:ext cx="158574" cy="111305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861121" y="1967872"/>
            <a:ext cx="3157977" cy="9258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11189" y="1967872"/>
            <a:ext cx="2195424" cy="30190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62553" y="2044073"/>
            <a:ext cx="177037" cy="25149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370806" y="2030659"/>
            <a:ext cx="1122863" cy="10329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904115" y="1137931"/>
            <a:ext cx="2428262" cy="6618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12861" y="3300255"/>
                <a:ext cx="1150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at nodes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61" y="3300255"/>
                <a:ext cx="1150700" cy="646331"/>
              </a:xfrm>
              <a:prstGeom prst="rect">
                <a:avLst/>
              </a:prstGeom>
              <a:blipFill>
                <a:blip r:embed="rId5"/>
                <a:stretch>
                  <a:fillRect l="-423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89409" y="3150545"/>
                <a:ext cx="1150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at nodes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3150545"/>
                <a:ext cx="1150700" cy="646331"/>
              </a:xfrm>
              <a:prstGeom prst="rect">
                <a:avLst/>
              </a:prstGeom>
              <a:blipFill>
                <a:blip r:embed="rId6"/>
                <a:stretch>
                  <a:fillRect l="-478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332377" y="839646"/>
                <a:ext cx="1150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at nodes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377" y="839646"/>
                <a:ext cx="1150700" cy="646331"/>
              </a:xfrm>
              <a:prstGeom prst="rect">
                <a:avLst/>
              </a:prstGeom>
              <a:blipFill>
                <a:blip r:embed="rId7"/>
                <a:stretch>
                  <a:fillRect l="-476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9118329" y="2839432"/>
            <a:ext cx="211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of unknowns </a:t>
            </a:r>
          </a:p>
          <a:p>
            <a:r>
              <a:rPr lang="en-US" dirty="0" smtClean="0"/>
              <a:t>at nodes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36982" y="5157518"/>
            <a:ext cx="3111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need to use some care in this conversion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06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ollocation for linear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3200" dirty="0" smtClean="0"/>
                  <a:t> become diagonal matrices,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a vector</a:t>
                </a:r>
              </a:p>
              <a:p>
                <a:r>
                  <a:rPr lang="en-US" sz="3200" dirty="0" smtClean="0"/>
                  <a:t>The discrete form is:</a:t>
                </a:r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where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315" y="1853709"/>
            <a:ext cx="3399473" cy="701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280992"/>
            <a:ext cx="7887791" cy="3022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837" y="3618411"/>
            <a:ext cx="1664605" cy="658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162" y="4492840"/>
            <a:ext cx="1799953" cy="7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ollocation for linear 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5545630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can write the discrete version of the ODE in a short form: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37" y="2862980"/>
            <a:ext cx="7887791" cy="3022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37" y="3618411"/>
            <a:ext cx="1664605" cy="658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162" y="4492840"/>
            <a:ext cx="1799953" cy="755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652" y="1776549"/>
            <a:ext cx="5074476" cy="6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Resulting equation was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equations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unknowns</a:t>
                </a:r>
              </a:p>
              <a:p>
                <a:r>
                  <a:rPr lang="en-US" sz="3200" dirty="0" smtClean="0"/>
                  <a:t>But we have not yet used the boundary conditions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Here’s one way to do it: replace the first and last rows with these equations</a:t>
                </a:r>
              </a:p>
              <a:p>
                <a:r>
                  <a:rPr lang="en-US" sz="3200" dirty="0" smtClean="0"/>
                  <a:t>In matrix form, create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(it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−1 ×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) </a:t>
                </a:r>
              </a:p>
              <a:p>
                <a:r>
                  <a:rPr lang="en-US" sz="3200" dirty="0" err="1" smtClean="0"/>
                  <a:t>Premultiplying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an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1 ×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will truncate the first and last row</a:t>
                </a:r>
              </a:p>
              <a:p>
                <a:r>
                  <a:rPr lang="en-US" sz="3200" dirty="0" smtClean="0"/>
                  <a:t>We can now put the BCs in those rows…</a:t>
                </a:r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507" t="-2198" r="-464" b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16" y="2090058"/>
            <a:ext cx="3717225" cy="514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00" y="3099606"/>
            <a:ext cx="5178719" cy="15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Note that </a:t>
                </a:r>
              </a:p>
              <a:p>
                <a:r>
                  <a:rPr lang="en-US" sz="3200" dirty="0" smtClean="0"/>
                  <a:t>Put these together with </a:t>
                </a:r>
                <a:r>
                  <a:rPr lang="en-US" sz="3200" dirty="0" err="1" smtClean="0"/>
                  <a:t>premultiplication</a:t>
                </a:r>
                <a:r>
                  <a:rPr lang="en-US" sz="3200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dirty="0" smtClean="0"/>
                  <a:t> to get the linear algebra problem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Note that we don’t have to </a:t>
                </a:r>
                <a:r>
                  <a:rPr lang="en-US" sz="3200" dirty="0" err="1" smtClean="0"/>
                  <a:t>premultiply</a:t>
                </a:r>
                <a:r>
                  <a:rPr lang="en-US" sz="3200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dirty="0" smtClean="0"/>
                  <a:t> in code: we can just replace those rows with indexing</a:t>
                </a:r>
              </a:p>
              <a:p>
                <a:r>
                  <a:rPr lang="en-US" sz="3200" dirty="0" smtClean="0"/>
                  <a:t>Then just solve the system!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u=A\b</a:t>
                </a:r>
                <a:r>
                  <a:rPr lang="en-US" sz="3200" dirty="0" smtClean="0"/>
                  <a:t> or similar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 r="-870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4" y="885946"/>
            <a:ext cx="4068672" cy="55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14" y="2677885"/>
            <a:ext cx="6662050" cy="184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10.1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Shooting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" y="108176"/>
            <a:ext cx="7792540" cy="66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collocation for 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844" y="2006707"/>
            <a:ext cx="2828705" cy="4119774"/>
          </a:xfrm>
        </p:spPr>
        <p:txBody>
          <a:bodyPr>
            <a:normAutofit/>
          </a:bodyPr>
          <a:lstStyle/>
          <a:p>
            <a:r>
              <a:rPr lang="en-US" dirty="0" smtClean="0"/>
              <a:t>Note that ODE is in standard form already </a:t>
            </a:r>
          </a:p>
          <a:p>
            <a:r>
              <a:rPr lang="en-US" dirty="0" smtClean="0"/>
              <a:t>Don’t have to rewrite to use function 10.3.1</a:t>
            </a:r>
          </a:p>
          <a:p>
            <a:r>
              <a:rPr lang="en-US" dirty="0" smtClean="0"/>
              <a:t>Define </a:t>
            </a:r>
            <a:r>
              <a:rPr lang="en-US" dirty="0" err="1" smtClean="0"/>
              <a:t>p,q,r</a:t>
            </a:r>
            <a:r>
              <a:rPr lang="en-US" dirty="0" smtClean="0"/>
              <a:t> and call </a:t>
            </a:r>
            <a:r>
              <a:rPr lang="en-US" dirty="0" err="1" smtClean="0"/>
              <a:t>bvplin</a:t>
            </a:r>
            <a:endParaRPr lang="en-US" dirty="0" smtClean="0"/>
          </a:p>
          <a:p>
            <a:r>
              <a:rPr lang="en-US" dirty="0" smtClean="0"/>
              <a:t>Then plot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8875"/>
            <a:ext cx="1949359" cy="4498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01898" y="909181"/>
            <a:ext cx="5924693" cy="900858"/>
            <a:chOff x="6001898" y="909181"/>
            <a:chExt cx="5924693" cy="9008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1898" y="909181"/>
              <a:ext cx="5924693" cy="4990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4150" y="1431136"/>
              <a:ext cx="2743260" cy="37890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8200" y="1333179"/>
            <a:ext cx="6620691" cy="2997948"/>
            <a:chOff x="838200" y="1333179"/>
            <a:chExt cx="6620691" cy="29979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1333179"/>
              <a:ext cx="6153996" cy="10834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681" y="2320215"/>
              <a:ext cx="6527210" cy="10238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80" y="3344090"/>
              <a:ext cx="3541721" cy="987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4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collocation for 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8875"/>
            <a:ext cx="1949359" cy="4498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01898" y="909181"/>
            <a:ext cx="5924693" cy="900858"/>
            <a:chOff x="6001898" y="909181"/>
            <a:chExt cx="5924693" cy="9008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1898" y="909181"/>
              <a:ext cx="5924693" cy="4990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4150" y="1431136"/>
              <a:ext cx="2743260" cy="378903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52910"/>
            <a:ext cx="8458063" cy="388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1077" y="5809205"/>
            <a:ext cx="23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18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accuracy of collocation for 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24886" y="1549506"/>
                <a:ext cx="3240245" cy="48512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This BVP caused problems for shooting</a:t>
                </a:r>
              </a:p>
              <a:p>
                <a:r>
                  <a:rPr lang="en-US" dirty="0" smtClean="0"/>
                  <a:t>Note that ODE is not in standard form  </a:t>
                </a:r>
              </a:p>
              <a:p>
                <a:r>
                  <a:rPr lang="en-US" dirty="0" smtClean="0"/>
                  <a:t>Need to rewrite a little to use function 10.3.1</a:t>
                </a:r>
              </a:p>
              <a:p>
                <a:r>
                  <a:rPr lang="en-US" dirty="0" smtClean="0"/>
                  <a:t>Compute error and tabulate for several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4886" y="1549506"/>
                <a:ext cx="3240245" cy="4851294"/>
              </a:xfrm>
              <a:blipFill>
                <a:blip r:embed="rId2"/>
                <a:stretch>
                  <a:fillRect l="-3383" t="-2764" r="-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13983"/>
            <a:ext cx="2055700" cy="51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77" y="713983"/>
            <a:ext cx="7418072" cy="706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34046"/>
            <a:ext cx="7203524" cy="759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2055965"/>
            <a:ext cx="3511766" cy="961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8" y="2921184"/>
            <a:ext cx="6040027" cy="22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accuracy of collocation for 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33151"/>
                <a:ext cx="3831773" cy="23199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Doubling n reduces error by a factor of four</a:t>
                </a:r>
              </a:p>
              <a:p>
                <a:r>
                  <a:rPr lang="en-US" dirty="0" smtClean="0"/>
                  <a:t>This is second order converge</a:t>
                </a:r>
              </a:p>
              <a:p>
                <a:r>
                  <a:rPr lang="en-US" dirty="0" smtClean="0"/>
                  <a:t>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33151"/>
                <a:ext cx="3831773" cy="2319900"/>
              </a:xfrm>
              <a:blipFill>
                <a:blip r:embed="rId2"/>
                <a:stretch>
                  <a:fillRect l="-2548" t="-5249" r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13983"/>
            <a:ext cx="2055700" cy="51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77" y="713983"/>
            <a:ext cx="7418072" cy="706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20466"/>
            <a:ext cx="3831773" cy="2520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676" y="2338252"/>
            <a:ext cx="7058605" cy="43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collocation idea: linear 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800806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Let 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We can then manipulate the linear algebra problem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 as follows: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the truncation error</a:t>
                </a:r>
              </a:p>
              <a:p>
                <a:r>
                  <a:rPr lang="en-US" sz="3200" dirty="0" smtClean="0"/>
                  <a:t>It turns out that        vanishes like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if              is bounded as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 smtClean="0"/>
                  <a:t>: this is stability, guaranteed for reasonable conditions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800806" cy="5545630"/>
              </a:xfrm>
              <a:blipFill>
                <a:blip r:embed="rId2"/>
                <a:stretch>
                  <a:fillRect l="-1299" t="-2308" r="-1694" b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45" y="972736"/>
            <a:ext cx="1841427" cy="40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314" y="3220402"/>
            <a:ext cx="5210357" cy="1234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5752" y="1691452"/>
            <a:ext cx="9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</a:t>
            </a:r>
            <a:r>
              <a:rPr lang="en-US" sz="2000" dirty="0" err="1" smtClean="0"/>
              <a:t>pprox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answer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678290" y="1687457"/>
            <a:ext cx="940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exact </a:t>
            </a:r>
          </a:p>
          <a:p>
            <a:r>
              <a:rPr lang="en-US" sz="2000" dirty="0" smtClean="0"/>
              <a:t>answer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116874" y="1677508"/>
            <a:ext cx="843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rror</a:t>
            </a:r>
          </a:p>
          <a:p>
            <a:r>
              <a:rPr lang="en-US" sz="2000" dirty="0" smtClean="0"/>
              <a:t>vector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06139" y="1339976"/>
            <a:ext cx="206739" cy="4066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793986" y="1339976"/>
            <a:ext cx="159855" cy="3938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599672" y="1254902"/>
            <a:ext cx="938856" cy="47757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736" y="5279493"/>
            <a:ext cx="779792" cy="595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943" y="5289443"/>
            <a:ext cx="1147098" cy="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10.4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Nonlinearity and boundary conditions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Nonlinear BVPs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For linear problems, the ODE solution was changed from a function to a vector evaluated at the nodes (grid points)</a:t>
                </a:r>
              </a:p>
              <a:p>
                <a:r>
                  <a:rPr lang="en-US" sz="3200" dirty="0" smtClean="0"/>
                  <a:t>We </a:t>
                </a:r>
                <a:r>
                  <a:rPr lang="en-US" sz="3200" dirty="0" smtClean="0"/>
                  <a:t>multiplied </a:t>
                </a:r>
                <a:r>
                  <a:rPr lang="en-US" sz="3200" dirty="0" smtClean="0"/>
                  <a:t>by </a:t>
                </a:r>
                <a:r>
                  <a:rPr lang="en-US" sz="3200" dirty="0" smtClean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 smtClean="0"/>
                  <a:t> to approximate derivatives </a:t>
                </a:r>
              </a:p>
              <a:p>
                <a:r>
                  <a:rPr lang="en-US" sz="3200" dirty="0" smtClean="0"/>
                  <a:t>Any variable coefficients and forcing functions became matrices or vectors</a:t>
                </a:r>
              </a:p>
              <a:p>
                <a:r>
                  <a:rPr lang="en-US" sz="3200" dirty="0" smtClean="0"/>
                  <a:t>Boundary conditions were put in first and last row</a:t>
                </a:r>
              </a:p>
              <a:p>
                <a:r>
                  <a:rPr lang="en-US" sz="3200" dirty="0" smtClean="0"/>
                  <a:t>Linear algebraic system was solved</a:t>
                </a:r>
                <a:endParaRPr lang="en-US" sz="3200" dirty="0" smtClean="0"/>
              </a:p>
              <a:p>
                <a:r>
                  <a:rPr lang="en-US" sz="3200" dirty="0" smtClean="0"/>
                  <a:t>This process is collocation</a:t>
                </a:r>
              </a:p>
              <a:p>
                <a:r>
                  <a:rPr lang="en-US" sz="3200" dirty="0" smtClean="0"/>
                  <a:t>What about nonlinear problems?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8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Nonlinear BVPs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5545630"/>
          </a:xfrm>
        </p:spPr>
        <p:txBody>
          <a:bodyPr>
            <a:noAutofit/>
          </a:bodyPr>
          <a:lstStyle/>
          <a:p>
            <a:r>
              <a:rPr lang="en-US" sz="3200" dirty="0" smtClean="0"/>
              <a:t>For nonlinear problems, we approximate these the same way: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solution,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derivatives,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coefficients and forcing,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and boundary conditions</a:t>
            </a:r>
          </a:p>
          <a:p>
            <a:r>
              <a:rPr lang="en-US" sz="3200" dirty="0" smtClean="0"/>
              <a:t>But any nonlinearities present cause the</a:t>
            </a:r>
            <a:r>
              <a:rPr lang="en-US" sz="3200" dirty="0" smtClean="0"/>
              <a:t> algebraic system to be nonlinear</a:t>
            </a:r>
            <a:endParaRPr lang="en-US" sz="3200" dirty="0" smtClean="0"/>
          </a:p>
          <a:p>
            <a:r>
              <a:rPr lang="en-US" sz="3200" dirty="0" smtClean="0"/>
              <a:t>We need to use quasi-Newton or similar methods to solve the resulting algebra problems</a:t>
            </a:r>
          </a:p>
        </p:txBody>
      </p:sp>
    </p:spTree>
    <p:extLst>
      <p:ext uri="{BB962C8B-B14F-4D97-AF65-F5344CB8AC3E}">
        <p14:creationId xmlns:p14="http://schemas.microsoft.com/office/powerpoint/2010/main" val="12521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ollocation: nonlinear </a:t>
            </a:r>
            <a:r>
              <a:rPr lang="en-US" dirty="0" smtClean="0">
                <a:solidFill>
                  <a:srgbClr val="0070C0"/>
                </a:solidFill>
              </a:rPr>
              <a:t>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Consider the nonlinear </a:t>
                </a:r>
                <a:r>
                  <a:rPr lang="en-US" sz="3200" dirty="0" smtClean="0"/>
                  <a:t>problem: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function                    can be nonlinear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dirty="0" smtClean="0"/>
                  <a:t> or both</a:t>
                </a:r>
                <a:endParaRPr lang="en-US" sz="3200" dirty="0" smtClean="0"/>
              </a:p>
              <a:p>
                <a:r>
                  <a:rPr lang="en-US" sz="3200" dirty="0" smtClean="0"/>
                  <a:t>Example: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Example: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; rearrange to get standard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Conversion to algebra…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64" y="1619533"/>
            <a:ext cx="8243871" cy="899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998" y="2630148"/>
            <a:ext cx="1581233" cy="4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Shooting for BVPs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Return to the membrane problem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Let’s convert the problem to a first order system</a:t>
                </a: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), 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; then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To make this like an IVP, let’s use guesses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dirty="0" smtClean="0"/>
                  <a:t> until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3200" dirty="0" smtClean="0"/>
                  <a:t> correct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251269"/>
              </a:xfrm>
              <a:blipFill>
                <a:blip r:embed="rId2"/>
                <a:stretch>
                  <a:fillRect l="-1333" t="-2323" b="-8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004457" y="1946444"/>
            <a:ext cx="5912929" cy="953510"/>
            <a:chOff x="4344352" y="2481943"/>
            <a:chExt cx="5642775" cy="7648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4352" y="2481943"/>
              <a:ext cx="2711766" cy="764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73" y="2599509"/>
              <a:ext cx="2774254" cy="49727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548931" y="4003861"/>
            <a:ext cx="4217687" cy="1390458"/>
            <a:chOff x="3274611" y="4415846"/>
            <a:chExt cx="4217687" cy="13904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611" y="4415846"/>
              <a:ext cx="2290166" cy="13904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0491" y="5143851"/>
              <a:ext cx="1381806" cy="4036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0492" y="4546876"/>
              <a:ext cx="1381806" cy="403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ollocation: nonlinear </a:t>
            </a:r>
            <a:r>
              <a:rPr lang="en-US" dirty="0" smtClean="0">
                <a:solidFill>
                  <a:srgbClr val="0070C0"/>
                </a:solidFill>
              </a:rPr>
              <a:t>problems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Collocate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 smtClean="0"/>
                  <a:t> to get algebraic equations</a:t>
                </a:r>
              </a:p>
              <a:p>
                <a:r>
                  <a:rPr lang="en-US" sz="3200" dirty="0" smtClean="0"/>
                  <a:t>Use differentiation matrices to get the vector equation</a:t>
                </a:r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/>
                  <a:t>w</a:t>
                </a:r>
                <a:r>
                  <a:rPr lang="en-US" sz="3200" dirty="0" smtClean="0"/>
                  <a:t>here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and the derivative approximations use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 err="1" smtClean="0"/>
                  <a:t>th</a:t>
                </a:r>
                <a:r>
                  <a:rPr lang="en-US" sz="3200" dirty="0" smtClean="0"/>
                  <a:t>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BCs replace first and last rows again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602" y="2063746"/>
            <a:ext cx="2785124" cy="510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27" y="2834640"/>
            <a:ext cx="5784707" cy="560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481" y="4271555"/>
            <a:ext cx="4494024" cy="5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ollocation: nonlinear </a:t>
            </a:r>
            <a:r>
              <a:rPr lang="en-US" dirty="0" smtClean="0">
                <a:solidFill>
                  <a:srgbClr val="0070C0"/>
                </a:solidFill>
              </a:rPr>
              <a:t>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7421"/>
            <a:ext cx="10515600" cy="5545630"/>
          </a:xfrm>
        </p:spPr>
        <p:txBody>
          <a:bodyPr>
            <a:noAutofit/>
          </a:bodyPr>
          <a:lstStyle/>
          <a:p>
            <a:r>
              <a:rPr lang="en-US" sz="3200" dirty="0" smtClean="0"/>
              <a:t>BCs replace first and last row of discrete equations</a:t>
            </a:r>
          </a:p>
          <a:p>
            <a:r>
              <a:rPr lang="en-US" sz="3200" dirty="0" smtClean="0"/>
              <a:t>We can use the E matrix again to theoretically remove the first and last row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hen simply put the BCs in those rows: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Nonlinearity comes from equations at interior points</a:t>
            </a:r>
          </a:p>
          <a:p>
            <a:r>
              <a:rPr lang="en-US" sz="3200" dirty="0" smtClean="0"/>
              <a:t>Now need solution method for this system: Sections 4.5, 4.6</a:t>
            </a:r>
            <a:endParaRPr lang="en-US" sz="3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92" y="3082833"/>
            <a:ext cx="5259864" cy="18679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210697" y="3514077"/>
            <a:ext cx="1351191" cy="3323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52639" y="3231997"/>
            <a:ext cx="34210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These rows are for all </a:t>
            </a:r>
          </a:p>
          <a:p>
            <a:r>
              <a:rPr lang="en-US" sz="2400" dirty="0" smtClean="0"/>
              <a:t>interior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Each row is a nonlinear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lgebraic equation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1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1941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</a:t>
                </a:r>
              </a:p>
              <a:p>
                <a:endParaRPr lang="en-US" dirty="0"/>
              </a:p>
              <a:p>
                <a:r>
                  <a:rPr lang="en-US" dirty="0" smtClean="0"/>
                  <a:t>We need to put it in standard form: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Let n=3, so that there are four grid points: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=(3/2−0)/3=1/2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First, write the ODE at each node, then replace those at the blue nodes with BCs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1941"/>
                <a:ext cx="10082349" cy="4772916"/>
              </a:xfrm>
              <a:blipFill>
                <a:blip r:embed="rId2"/>
                <a:stretch>
                  <a:fillRect l="-1089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3379"/>
            <a:ext cx="2157300" cy="450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99" y="1825276"/>
            <a:ext cx="8632549" cy="670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029" y="2892967"/>
            <a:ext cx="4768690" cy="6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1941"/>
            <a:ext cx="10082349" cy="4772916"/>
          </a:xfrm>
        </p:spPr>
        <p:txBody>
          <a:bodyPr>
            <a:normAutofit/>
          </a:bodyPr>
          <a:lstStyle/>
          <a:p>
            <a:r>
              <a:rPr lang="en-US" dirty="0" smtClean="0"/>
              <a:t>First, derivatives at interior 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Next, right hand side term: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put these two together with the BCs…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3379"/>
            <a:ext cx="2157300" cy="450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43" y="1869909"/>
            <a:ext cx="10170661" cy="1114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60" y="3422469"/>
            <a:ext cx="6122476" cy="1151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644537" y="5012189"/>
                <a:ext cx="1853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term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37" y="5012189"/>
                <a:ext cx="1853071" cy="461665"/>
              </a:xfrm>
              <a:prstGeom prst="rect">
                <a:avLst/>
              </a:prstGeom>
              <a:blipFill>
                <a:blip r:embed="rId5"/>
                <a:stretch>
                  <a:fillRect l="-658" t="-10526" r="-361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41629" y="4297799"/>
            <a:ext cx="143692" cy="7278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104808" y="4298799"/>
            <a:ext cx="94555" cy="7133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307302" y="4989139"/>
                <a:ext cx="1407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term</a:t>
                </a:r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02" y="4989139"/>
                <a:ext cx="1407116" cy="461665"/>
              </a:xfrm>
              <a:prstGeom prst="rect">
                <a:avLst/>
              </a:prstGeom>
              <a:blipFill>
                <a:blip r:embed="rId6"/>
                <a:stretch>
                  <a:fillRect t="-10526" r="-56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6" y="1431941"/>
            <a:ext cx="10082349" cy="4772916"/>
          </a:xfrm>
        </p:spPr>
        <p:txBody>
          <a:bodyPr>
            <a:normAutofit/>
          </a:bodyPr>
          <a:lstStyle/>
          <a:p>
            <a:r>
              <a:rPr lang="en-US" dirty="0" smtClean="0"/>
              <a:t>First, derivatives at interior points: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Putting together with BCs: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Now apply a quasi-Newton method or similar…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69105" y="3548808"/>
            <a:ext cx="7853372" cy="1846072"/>
            <a:chOff x="2069105" y="3548808"/>
            <a:chExt cx="7853372" cy="1846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105" y="3548808"/>
              <a:ext cx="7853372" cy="184607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35039" y="4918076"/>
              <a:ext cx="1136469" cy="38311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22469" y="4006783"/>
              <a:ext cx="6309360" cy="8672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35039" y="3579590"/>
              <a:ext cx="1136469" cy="38311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</a:t>
            </a:r>
            <a:r>
              <a:rPr lang="en-US" dirty="0" err="1" smtClean="0">
                <a:solidFill>
                  <a:srgbClr val="0070C0"/>
                </a:solidFill>
              </a:rPr>
              <a:t>bvp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3379"/>
            <a:ext cx="2157300" cy="450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553" y="1914498"/>
            <a:ext cx="6122476" cy="11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Boundary conditions for BVPs that are most common: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/>
                  <a:t>Dirichlet</a:t>
                </a:r>
                <a:r>
                  <a:rPr lang="en-US" sz="2800" dirty="0" smtClean="0"/>
                  <a:t>: specify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800" dirty="0" smtClean="0"/>
                  <a:t> at an end, e.g.,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Neumann: specify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at an </a:t>
                </a:r>
                <a:r>
                  <a:rPr lang="en-US" sz="2800" dirty="0" smtClean="0"/>
                  <a:t>end, </a:t>
                </a:r>
                <a:r>
                  <a:rPr lang="en-US" sz="2800" dirty="0"/>
                  <a:t>, e.g.,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 dirty="0" smtClean="0"/>
                  <a:t>Robin: specify linear combo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8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at an </a:t>
                </a:r>
                <a:r>
                  <a:rPr lang="en-US" sz="2800" dirty="0" smtClean="0"/>
                  <a:t>end</a:t>
                </a:r>
              </a:p>
              <a:p>
                <a:r>
                  <a:rPr lang="en-US" sz="3200" dirty="0" smtClean="0"/>
                  <a:t>More generally, the BCs could be functions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3200" dirty="0"/>
                  <a:t> and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But we need the discrete form:</a:t>
                </a:r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70" y="3351177"/>
            <a:ext cx="5962036" cy="52849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69015" y="4591780"/>
            <a:ext cx="3053969" cy="1048838"/>
            <a:chOff x="4253355" y="4591780"/>
            <a:chExt cx="3053969" cy="1048838"/>
          </a:xfrm>
        </p:grpSpPr>
        <p:grpSp>
          <p:nvGrpSpPr>
            <p:cNvPr id="11" name="Group 10"/>
            <p:cNvGrpSpPr/>
            <p:nvPr/>
          </p:nvGrpSpPr>
          <p:grpSpPr>
            <a:xfrm>
              <a:off x="4253355" y="4591780"/>
              <a:ext cx="3053969" cy="1048838"/>
              <a:chOff x="4253355" y="4591780"/>
              <a:chExt cx="3053969" cy="104883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3355" y="4591780"/>
                <a:ext cx="3053969" cy="104883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532811" y="4689566"/>
                <a:ext cx="222069" cy="4266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flipH="1">
              <a:off x="4479275" y="4664485"/>
              <a:ext cx="329139" cy="476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2400" i="1" dirty="0" smtClean="0"/>
                <a:t>ϒ</a:t>
              </a:r>
              <a:endParaRPr lang="en-US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08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712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Boundary conditions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The discrete form is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factor </a:t>
                </a:r>
                <a:r>
                  <a:rPr lang="el-GR" sz="3200" dirty="0" smtClean="0"/>
                  <a:t>σ</a:t>
                </a:r>
                <a:r>
                  <a:rPr lang="en-US" sz="3200" dirty="0" smtClean="0"/>
                  <a:t> is used to scale the BCs to be the same size as the rows from the interior points</a:t>
                </a:r>
              </a:p>
              <a:p>
                <a:r>
                  <a:rPr lang="en-US" sz="3200" dirty="0" smtClean="0"/>
                  <a:t>For a </a:t>
                </a:r>
                <a:r>
                  <a:rPr lang="en-US" sz="3200" dirty="0" err="1" smtClean="0"/>
                  <a:t>Dirichlet</a:t>
                </a:r>
                <a:r>
                  <a:rPr lang="en-US" sz="3200" dirty="0" smtClean="0"/>
                  <a:t> BC, use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/>
                  <a:t>For a Neumann BC, use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Still need algebraic solver.  One option is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levenberg</a:t>
                </a:r>
                <a:r>
                  <a:rPr lang="en-US" sz="3200" dirty="0" smtClean="0"/>
                  <a:t> from section 4.6</a:t>
                </a:r>
              </a:p>
              <a:p>
                <a:r>
                  <a:rPr lang="en-US" sz="3200" dirty="0" smtClean="0"/>
                  <a:t>Let’s look at </a:t>
                </a:r>
                <a:r>
                  <a:rPr lang="en-US" sz="3200" dirty="0" err="1" smtClean="0"/>
                  <a:t>Matlab</a:t>
                </a:r>
                <a:r>
                  <a:rPr lang="en-US" sz="3200" dirty="0" smtClean="0"/>
                  <a:t> function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bvp</a:t>
                </a:r>
                <a:r>
                  <a:rPr lang="en-US" sz="3200" dirty="0" smtClean="0"/>
                  <a:t> now</a:t>
                </a:r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7421"/>
                <a:ext cx="10515600" cy="5545630"/>
              </a:xfrm>
              <a:blipFill>
                <a:blip r:embed="rId2"/>
                <a:stretch>
                  <a:fillRect l="-1333" t="-2308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569015" y="1273814"/>
            <a:ext cx="3053969" cy="1048838"/>
            <a:chOff x="4253355" y="4591780"/>
            <a:chExt cx="3053969" cy="1048838"/>
          </a:xfrm>
        </p:grpSpPr>
        <p:grpSp>
          <p:nvGrpSpPr>
            <p:cNvPr id="11" name="Group 10"/>
            <p:cNvGrpSpPr/>
            <p:nvPr/>
          </p:nvGrpSpPr>
          <p:grpSpPr>
            <a:xfrm>
              <a:off x="4253355" y="4591780"/>
              <a:ext cx="3053969" cy="1048838"/>
              <a:chOff x="4253355" y="4591780"/>
              <a:chExt cx="3053969" cy="104883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3355" y="4591780"/>
                <a:ext cx="3053969" cy="104883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532811" y="4689566"/>
                <a:ext cx="222069" cy="4266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flipH="1">
              <a:off x="4479275" y="4664485"/>
              <a:ext cx="329139" cy="476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sz="2400" i="1" dirty="0" smtClean="0"/>
                <a:t>ϒ</a:t>
              </a:r>
              <a:endParaRPr lang="en-US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3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9" y="130629"/>
            <a:ext cx="8995775" cy="57999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94514" y="744583"/>
            <a:ext cx="2534195" cy="3657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66402" y="1837395"/>
            <a:ext cx="185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Specify BCs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337012" y="1110343"/>
            <a:ext cx="953588" cy="82295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085197" y="1014439"/>
            <a:ext cx="1264229" cy="5073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49426" y="732971"/>
            <a:ext cx="185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Specify initial guess for solver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035688" y="1110343"/>
            <a:ext cx="602338" cy="7270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787138" y="744583"/>
            <a:ext cx="447017" cy="3657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1115" y="1789609"/>
            <a:ext cx="1576846" cy="3657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164373" y="5277394"/>
            <a:ext cx="1197238" cy="217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0476" y="5020435"/>
            <a:ext cx="92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40106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9" y="420080"/>
            <a:ext cx="8963711" cy="6202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0828" y="434593"/>
            <a:ext cx="185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Algebraic solver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701365" y="825753"/>
            <a:ext cx="1072418" cy="102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67213" y="2595211"/>
            <a:ext cx="3801621" cy="2982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56135" y="2744315"/>
            <a:ext cx="2834722" cy="43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83598" y="2144150"/>
            <a:ext cx="1529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Interior point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21921" y="3955127"/>
            <a:ext cx="185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Specify BCs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73496" y="4164186"/>
            <a:ext cx="1197238" cy="217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(Sections 4.5 and 4.6)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Brief review of nonlinear algebraic problems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0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8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Shooting for BVPs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2512" y="1053981"/>
                <a:ext cx="10515600" cy="525126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dirty="0" smtClean="0"/>
                  <a:t> being varied until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, we want to repeatedly solve the IVP 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can solve this IVP with a solver such as </a:t>
                </a:r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ode45</a:t>
                </a:r>
              </a:p>
              <a:p>
                <a:r>
                  <a:rPr lang="en-US" sz="3200" dirty="0" smtClean="0">
                    <a:cs typeface="Courier New" panose="02070309020205020404" pitchFamily="49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3200" dirty="0" smtClean="0">
                    <a:cs typeface="Courier New" panose="02070309020205020404" pitchFamily="49" charset="0"/>
                  </a:rPr>
                  <a:t> as needed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12" y="1053981"/>
                <a:ext cx="10515600" cy="5251269"/>
              </a:xfrm>
              <a:blipFill>
                <a:blip r:embed="rId2"/>
                <a:stretch>
                  <a:fillRect l="-1333" t="-2323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705686" y="2069407"/>
            <a:ext cx="4824425" cy="1390458"/>
            <a:chOff x="3705686" y="2069407"/>
            <a:chExt cx="4824425" cy="13904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5686" y="2069407"/>
              <a:ext cx="2290166" cy="13904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1566" y="2797412"/>
              <a:ext cx="1381806" cy="4036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566" y="2220686"/>
              <a:ext cx="1988545" cy="385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6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827818" cy="804102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oot finding: Newton’s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428"/>
                <a:ext cx="10529455" cy="479020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</a:t>
                </a:r>
                <a:r>
                  <a:rPr lang="en-US" dirty="0" smtClean="0"/>
                  <a:t>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want to use Taylor’s theorem to linearize the problem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If we Taylor expand about x near p, we obtain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makes the formula exact.  </a:t>
                </a:r>
              </a:p>
              <a:p>
                <a:r>
                  <a:rPr lang="en-US" dirty="0" smtClean="0"/>
                  <a:t>To solve the problem approximately, we neglect the quadratic term, which may be expected to work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428"/>
                <a:ext cx="10529455" cy="4790208"/>
              </a:xfrm>
              <a:blipFill>
                <a:blip r:embed="rId3"/>
                <a:stretch>
                  <a:fillRect l="-1042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2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7827818" cy="598259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dirty="0" smtClean="0"/>
              <a:t>oot finding: Newton’s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1199"/>
                <a:ext cx="10529455" cy="540327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Also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to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This is the equation for a line tangent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which crosses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-axis near p, but not at it (if things work right)</a:t>
                </a:r>
              </a:p>
              <a:p>
                <a:r>
                  <a:rPr lang="en-US" dirty="0" smtClean="0"/>
                  <a:t>Solving for p,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Because we aren’t at the root, we turn this into an iteration: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=0,1,…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1199"/>
                <a:ext cx="10529455" cy="5403271"/>
              </a:xfrm>
              <a:blipFill>
                <a:blip r:embed="rId3"/>
                <a:stretch>
                  <a:fillRect l="-1042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7827818" cy="5982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Newton’s method for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want to turn the previous approach into something for nonlinear systems.</a:t>
                </a:r>
              </a:p>
              <a:p>
                <a:r>
                  <a:rPr lang="en-US" dirty="0" smtClean="0"/>
                  <a:t>We want to solve a </a:t>
                </a:r>
                <a:r>
                  <a:rPr lang="en-US" dirty="0" smtClean="0"/>
                  <a:t>system </a:t>
                </a:r>
                <a:r>
                  <a:rPr lang="en-US" dirty="0" smtClean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0, 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need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 be zero at the same locations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 smtClean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L</a:t>
                </a:r>
                <a:r>
                  <a:rPr lang="en-US" dirty="0" smtClean="0"/>
                  <a:t>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At the roots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  <a:blipFill>
                <a:blip r:embed="rId3"/>
                <a:stretch>
                  <a:fillRect l="-1096" t="-2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2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7827818" cy="5982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Newton’s method for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Linearizing about p gives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smtClean="0"/>
                  <a:t>the Jacobian </a:t>
                </a:r>
                <a:r>
                  <a:rPr lang="en-US" dirty="0" smtClean="0"/>
                  <a:t>matrix,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The elements are the partial derivatives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linearized system only approximates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Solving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Analogous with scalar version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  <a:blipFill>
                <a:blip r:embed="rId3"/>
                <a:stretch>
                  <a:fillRect l="-1096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7827818" cy="5982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Newton’s method for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i="1" dirty="0" smtClean="0"/>
                  <a:t>theoretical </a:t>
                </a:r>
                <a:r>
                  <a:rPr lang="en-US" dirty="0" smtClean="0"/>
                  <a:t>iteration is below; </a:t>
                </a:r>
                <a:r>
                  <a:rPr lang="en-US" dirty="0" smtClean="0"/>
                  <a:t>we </a:t>
                </a:r>
                <a:r>
                  <a:rPr lang="en-US" b="1" i="1" dirty="0" smtClean="0"/>
                  <a:t>don’t compute </a:t>
                </a:r>
                <a:r>
                  <a:rPr lang="en-US" dirty="0" smtClean="0"/>
                  <a:t>with this: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=0,1,…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instead solve the linear system and then update the iterate.</a:t>
                </a:r>
              </a:p>
              <a:p>
                <a:r>
                  <a:rPr lang="en-US" dirty="0" smtClean="0"/>
                  <a:t>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Then, rewrite the top equation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Or,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This system is solved each iteration, then compute the updated iterate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  <a:blipFill>
                <a:blip r:embed="rId3"/>
                <a:stretch>
                  <a:fillRect l="-1096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498"/>
            <a:ext cx="7827818" cy="5982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Newton’s method for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So, the approach is as follows: </a:t>
                </a:r>
              </a:p>
              <a:p>
                <a:r>
                  <a:rPr lang="en-US" dirty="0" smtClean="0"/>
                  <a:t>Write the equations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=1,2, 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Create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Solve the system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Then compute the updated iterate from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Repeat until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are small enough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1199"/>
                <a:ext cx="10020300" cy="5403271"/>
              </a:xfrm>
              <a:blipFill rotWithShape="0">
                <a:blip r:embed="rId3"/>
                <a:stretch>
                  <a:fillRect l="-1096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09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 smtClean="0"/>
              <a:t>Nonlinear least squares fits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371600"/>
                <a:ext cx="10193595" cy="48053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convenience think of the problem as finding the parameters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:r>
                  <a:rPr lang="en-US" dirty="0"/>
                  <a:t>the </a:t>
                </a:r>
                <a:r>
                  <a:rPr lang="en-US" dirty="0" smtClean="0"/>
                  <a:t>vector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 so that we minimize the residual: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We can also think of this as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To solve the problem, we proceed by linearization again</a:t>
                </a:r>
              </a:p>
              <a:p>
                <a:r>
                  <a:rPr lang="en-US" dirty="0" smtClean="0"/>
                  <a:t>Define the linearization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 convenience,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371600"/>
                <a:ext cx="10193595" cy="4805363"/>
              </a:xfrm>
              <a:blipFill rotWithShape="0">
                <a:blip r:embed="rId3"/>
                <a:stretch>
                  <a:fillRect l="-1016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03" y="2547257"/>
            <a:ext cx="6204214" cy="50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Nonlinear least squares fits – Gauss-Newton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453243"/>
                <a:ext cx="11016345" cy="50945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So, here is our recipe: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Begin with initial guess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sz="32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Each time we update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dirty="0" smtClean="0"/>
                  <a:t>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Repeat previous three steps until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dirty="0" smtClean="0"/>
                  <a:t> is small enough</a:t>
                </a:r>
              </a:p>
              <a:p>
                <a:r>
                  <a:rPr lang="en-US" sz="3200" dirty="0" smtClean="0"/>
                  <a:t>How to solve the linear least squares problem for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dirty="0" smtClean="0"/>
                  <a:t>?  </a:t>
                </a:r>
              </a:p>
              <a:p>
                <a:r>
                  <a:rPr lang="en-US" sz="3200" dirty="0" smtClean="0"/>
                  <a:t>Called “Gauss-Newton” iteration; can use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newtonsys.m</a:t>
                </a:r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453243"/>
                <a:ext cx="11016345" cy="5094514"/>
              </a:xfrm>
              <a:blipFill>
                <a:blip r:embed="rId3"/>
                <a:stretch>
                  <a:fillRect l="-1438" t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1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227"/>
          </a:xfrm>
        </p:spPr>
        <p:txBody>
          <a:bodyPr/>
          <a:lstStyle/>
          <a:p>
            <a:r>
              <a:rPr lang="en-US" dirty="0" smtClean="0"/>
              <a:t>Quasi-Newton: </a:t>
            </a:r>
            <a:r>
              <a:rPr lang="en-US" dirty="0" err="1" smtClean="0"/>
              <a:t>Levenberg’s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119352"/>
                <a:ext cx="10193595" cy="55494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It </a:t>
                </a:r>
                <a:r>
                  <a:rPr lang="en-US" dirty="0" smtClean="0"/>
                  <a:t>may </a:t>
                </a:r>
                <a:r>
                  <a:rPr lang="en-US" dirty="0" smtClean="0"/>
                  <a:t>be advantageous to adjust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linear solves and update direction</a:t>
                </a:r>
              </a:p>
              <a:p>
                <a:r>
                  <a:rPr lang="en-US" dirty="0" smtClean="0"/>
                  <a:t>This was the Newton’s method equation for the update: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A different way to </a:t>
                </a:r>
                <a:r>
                  <a:rPr lang="en-US" dirty="0" smtClean="0"/>
                  <a:t>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is to use steepest descent</a:t>
                </a:r>
              </a:p>
              <a:p>
                <a:r>
                  <a:rPr lang="en-US" dirty="0" smtClean="0"/>
                  <a:t>In this approach , consider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Recall that from </a:t>
                </a:r>
                <a:r>
                  <a:rPr lang="en-US" dirty="0" smtClean="0"/>
                  <a:t>calculus, that the negative of the gradient is the direction of steepest </a:t>
                </a:r>
                <a:r>
                  <a:rPr lang="en-US" dirty="0" smtClean="0"/>
                  <a:t>descent of a function</a:t>
                </a:r>
                <a:endParaRPr lang="en-US" dirty="0" smtClean="0"/>
              </a:p>
              <a:p>
                <a:r>
                  <a:rPr lang="en-US" dirty="0" smtClean="0"/>
                  <a:t>Then,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r>
                  <a:rPr lang="en-US" dirty="0" smtClean="0"/>
                  <a:t>We could try to figure out a step from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 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is a scalar that must be </a:t>
                </a:r>
                <a:r>
                  <a:rPr lang="en-US" dirty="0" smtClean="0"/>
                  <a:t>found (like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 in line search)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119352"/>
                <a:ext cx="10193595" cy="5549462"/>
              </a:xfrm>
              <a:blipFill>
                <a:blip r:embed="rId3"/>
                <a:stretch>
                  <a:fillRect l="-1016" t="-1868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227"/>
          </a:xfrm>
        </p:spPr>
        <p:txBody>
          <a:bodyPr/>
          <a:lstStyle/>
          <a:p>
            <a:r>
              <a:rPr lang="en-US" dirty="0" smtClean="0"/>
              <a:t>Quasi-Newton: </a:t>
            </a:r>
            <a:r>
              <a:rPr lang="en-US" dirty="0" err="1" smtClean="0"/>
              <a:t>Levenberg’s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119352"/>
                <a:ext cx="10193595" cy="55494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steepest descent method can slow down depending on the direction’s relation to the minimum</a:t>
                </a:r>
              </a:p>
              <a:p>
                <a:r>
                  <a:rPr lang="en-US" dirty="0" smtClean="0"/>
                  <a:t>Newton’s method may be difficult to start but converges quickly near the answer</a:t>
                </a:r>
              </a:p>
              <a:p>
                <a:r>
                  <a:rPr lang="en-US" dirty="0" smtClean="0"/>
                  <a:t>Get the best of both by combining them: </a:t>
                </a:r>
                <a:r>
                  <a:rPr lang="en-US" dirty="0" err="1" smtClean="0"/>
                  <a:t>Levenberg’s</a:t>
                </a:r>
                <a:r>
                  <a:rPr lang="en-US" dirty="0" smtClean="0"/>
                  <a:t> method</a:t>
                </a:r>
                <a:endParaRPr lang="en-US" dirty="0" smtClean="0"/>
              </a:p>
              <a:p>
                <a:r>
                  <a:rPr lang="en-US" dirty="0" smtClean="0"/>
                  <a:t>In this method, one solves: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b="1" i="1" dirty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we get back to Newton’s method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, we get close to steepest descent</a:t>
                </a:r>
              </a:p>
              <a:p>
                <a:r>
                  <a:rPr lang="en-US" dirty="0" smtClean="0"/>
                  <a:t>We implement a method that varies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so that it starts large and gets reduced as </a:t>
                </a:r>
                <a:r>
                  <a:rPr lang="en-US" dirty="0" smtClean="0"/>
                  <a:t>needed in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levenberg.m</a:t>
                </a:r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119352"/>
                <a:ext cx="10193595" cy="5549462"/>
              </a:xfrm>
              <a:blipFill>
                <a:blip r:embed="rId3"/>
                <a:stretch>
                  <a:fillRect l="-1016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Explore the membrane BVP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988391" y="1516199"/>
            <a:ext cx="3787775" cy="340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Define the ODE </a:t>
            </a:r>
            <a:r>
              <a:rPr lang="en-US" sz="2400" dirty="0" err="1" smtClean="0"/>
              <a:t>rhs</a:t>
            </a:r>
            <a:r>
              <a:rPr lang="en-US" sz="2400" dirty="0" smtClean="0"/>
              <a:t> for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version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Start the computation at a slightly positive value to avoid the origin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First order system version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Try a bunch of guesses and plot each curve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891349" y="3209890"/>
            <a:ext cx="2097042" cy="4252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459786" y="2549293"/>
            <a:ext cx="3430181" cy="528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949098" y="1746296"/>
            <a:ext cx="940868" cy="1952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9" y="944739"/>
            <a:ext cx="1792808" cy="426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9" y="1516198"/>
            <a:ext cx="6058851" cy="790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69" y="2317661"/>
            <a:ext cx="2386512" cy="463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69" y="2983049"/>
            <a:ext cx="4903925" cy="372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68" y="3557623"/>
            <a:ext cx="5091493" cy="119725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6020585" y="4148083"/>
            <a:ext cx="1977034" cy="203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Back to Section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Nonlinearity and boundary conditions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9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pendulum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1941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We need to put it in standard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Setup and call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bvp.m</a:t>
                </a:r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1941"/>
                <a:ext cx="10082349" cy="4772916"/>
              </a:xfrm>
              <a:blipFill>
                <a:blip r:embed="rId2"/>
                <a:stretch>
                  <a:fillRect l="-1089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5" y="704954"/>
            <a:ext cx="2806084" cy="660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59" y="5019403"/>
            <a:ext cx="7633201" cy="13520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296297" y="4558937"/>
            <a:ext cx="388499" cy="4474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84796" y="4237163"/>
                <a:ext cx="382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796" y="4237163"/>
                <a:ext cx="382210" cy="461665"/>
              </a:xfrm>
              <a:prstGeom prst="rect">
                <a:avLst/>
              </a:prstGeom>
              <a:blipFill>
                <a:blip r:embed="rId5"/>
                <a:stretch>
                  <a:fillRect l="-4839" r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8138160" y="4572000"/>
            <a:ext cx="473407" cy="4343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611567" y="4250226"/>
                <a:ext cx="382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567" y="4250226"/>
                <a:ext cx="382210" cy="461665"/>
              </a:xfrm>
              <a:prstGeom prst="rect">
                <a:avLst/>
              </a:prstGeom>
              <a:blipFill>
                <a:blip r:embed="rId6"/>
                <a:stretch>
                  <a:fillRect l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2560320" y="4613422"/>
            <a:ext cx="545252" cy="507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05571" y="4291648"/>
            <a:ext cx="154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/>
              <a:t>Indepdent</a:t>
            </a:r>
            <a:r>
              <a:rPr lang="en-US" sz="2000" b="0" dirty="0" smtClean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8818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1" y="177235"/>
            <a:ext cx="10515600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pendulum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5" y="704954"/>
            <a:ext cx="2806084" cy="660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" y="1431941"/>
            <a:ext cx="7633201" cy="1352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45" y="2850679"/>
            <a:ext cx="7532901" cy="38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3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433" y="177235"/>
            <a:ext cx="6799157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pendulum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 try new end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  <a:blipFill>
                <a:blip r:embed="rId2"/>
                <a:stretch>
                  <a:fillRect l="-1088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" y="176893"/>
            <a:ext cx="2806084" cy="66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9" y="2149384"/>
            <a:ext cx="6848888" cy="698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9" y="3004457"/>
            <a:ext cx="71944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433" y="177235"/>
            <a:ext cx="6799157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membrane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Let’s return to membrane problem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shall see that different initial guesses give different answers: there may be multiple solutions at the same parameter values</a:t>
                </a:r>
                <a:endParaRPr lang="en-US" dirty="0" smtClean="0"/>
              </a:p>
              <a:p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  <a:blipFill>
                <a:blip r:embed="rId2"/>
                <a:stretch>
                  <a:fillRect l="-1088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" y="177235"/>
            <a:ext cx="2607062" cy="536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22" y="1332413"/>
            <a:ext cx="6518742" cy="88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9" y="3334468"/>
            <a:ext cx="6124046" cy="1603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9" y="4937758"/>
            <a:ext cx="5868610" cy="6888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1921" y="3955127"/>
            <a:ext cx="185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are 1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79669" y="4136113"/>
            <a:ext cx="4391065" cy="280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36828" y="4908191"/>
            <a:ext cx="185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are 1/2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256468" y="5128138"/>
            <a:ext cx="3590341" cy="217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18" y="5626092"/>
            <a:ext cx="2720461" cy="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373" y="2647899"/>
            <a:ext cx="7452217" cy="3664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433" y="177235"/>
            <a:ext cx="6799157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nonlinear membrane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Membrane problem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  <a:blipFill>
                <a:blip r:embed="rId3"/>
                <a:stretch>
                  <a:fillRect l="-1088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9" y="177235"/>
            <a:ext cx="2607062" cy="536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622" y="1332413"/>
            <a:ext cx="6518742" cy="88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7723" y="2562955"/>
            <a:ext cx="1362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guess 1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55789" y="2892174"/>
            <a:ext cx="1578779" cy="44817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8338" y="5337859"/>
            <a:ext cx="161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guess 1/2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30290" y="5189320"/>
            <a:ext cx="1376728" cy="4180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433" y="177235"/>
            <a:ext cx="6799157" cy="5367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smtClean="0">
                <a:solidFill>
                  <a:srgbClr val="0070C0"/>
                </a:solidFill>
              </a:rPr>
              <a:t>Cahn-Allen equation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Solutions may be difficult to get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r>
                  <a:rPr lang="en-US" i="1" dirty="0" smtClean="0"/>
                  <a:t>Parameter continuation </a:t>
                </a:r>
                <a:r>
                  <a:rPr lang="en-US" dirty="0" smtClean="0"/>
                  <a:t>can ease this: use easy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as guesses for harder ones sequentially</a:t>
                </a:r>
                <a:endParaRPr lang="en-US" dirty="0"/>
              </a:p>
              <a:p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819" y="838660"/>
                <a:ext cx="10082349" cy="4772916"/>
              </a:xfrm>
              <a:blipFill>
                <a:blip r:embed="rId2"/>
                <a:stretch>
                  <a:fillRect l="-1088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" y="3203653"/>
            <a:ext cx="7214084" cy="3654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9" y="177235"/>
            <a:ext cx="2504824" cy="5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10.5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Galerkin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Method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(to be added)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898361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Shooting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Explore the membrane BVP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5343" y="983001"/>
                <a:ext cx="8030028" cy="533198"/>
              </a:xfrm>
              <a:blipFill>
                <a:blip r:embed="rId2"/>
                <a:stretch>
                  <a:fillRect l="-1595" t="-18182" b="-2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608424" y="2312125"/>
                <a:ext cx="2965268" cy="3840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A bunch of guesses reveals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(0)=0.8 </m:t>
                    </m:r>
                  </m:oMath>
                </a14:m>
                <a:r>
                  <a:rPr lang="en-US" dirty="0" smtClean="0"/>
                  <a:t>comes closest to getting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(1)=1</m:t>
                    </m:r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But, we need an algorithm, not guess and check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424" y="2312125"/>
                <a:ext cx="2965268" cy="3840481"/>
              </a:xfrm>
              <a:prstGeom prst="rect">
                <a:avLst/>
              </a:prstGeom>
              <a:blipFill>
                <a:blip r:embed="rId3"/>
                <a:stretch>
                  <a:fillRect l="-4107" t="-2540" r="-6571" b="-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9" y="944739"/>
            <a:ext cx="1792808" cy="426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14" y="1573460"/>
            <a:ext cx="7188181" cy="363861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7667555" y="2568514"/>
            <a:ext cx="940868" cy="2530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2166</Words>
  <Application>Microsoft Office PowerPoint</Application>
  <PresentationFormat>Widescreen</PresentationFormat>
  <Paragraphs>549</Paragraphs>
  <Slides>87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Chapter 10 Boundary-value Problems</vt:lpstr>
      <vt:lpstr>The boundary-value problem</vt:lpstr>
      <vt:lpstr>The boundary-value problem</vt:lpstr>
      <vt:lpstr>BVPs</vt:lpstr>
      <vt:lpstr>Section 10.1 Shooting</vt:lpstr>
      <vt:lpstr>Shooting for BVPs</vt:lpstr>
      <vt:lpstr>Shooting for BVPs</vt:lpstr>
      <vt:lpstr>Example: Shooting</vt:lpstr>
      <vt:lpstr>Example: Shooting</vt:lpstr>
      <vt:lpstr>Shooting for BVPs</vt:lpstr>
      <vt:lpstr>Shooting for BVPs</vt:lpstr>
      <vt:lpstr>PowerPoint Presentation</vt:lpstr>
      <vt:lpstr>PowerPoint Presentation</vt:lpstr>
      <vt:lpstr>Example: Shooting</vt:lpstr>
      <vt:lpstr>Example: Shooting</vt:lpstr>
      <vt:lpstr>Instability of shooting</vt:lpstr>
      <vt:lpstr>Example: Instability of shooting</vt:lpstr>
      <vt:lpstr>Example: Instability of shooting</vt:lpstr>
      <vt:lpstr>Shooting for BVPs</vt:lpstr>
      <vt:lpstr>Section 10.2 Differentiation matrices</vt:lpstr>
      <vt:lpstr>Differentiation matrices</vt:lpstr>
      <vt:lpstr>Differentiation matrices</vt:lpstr>
      <vt:lpstr>Differentiation matrices</vt:lpstr>
      <vt:lpstr>Differentiation matrices</vt:lpstr>
      <vt:lpstr>Differentiation matrices</vt:lpstr>
      <vt:lpstr>Differentiation matrices: finite difference (FD)</vt:lpstr>
      <vt:lpstr>FD differentiation matrices</vt:lpstr>
      <vt:lpstr>PowerPoint Presentation</vt:lpstr>
      <vt:lpstr>PowerPoint Presentation</vt:lpstr>
      <vt:lpstr>Example: differentiation matrices</vt:lpstr>
      <vt:lpstr>Example: differentiation matrices</vt:lpstr>
      <vt:lpstr>Example: differentiation matrices</vt:lpstr>
      <vt:lpstr>Spectral differentiation matrices</vt:lpstr>
      <vt:lpstr>Spectral differentiation matrices</vt:lpstr>
      <vt:lpstr>Spectral differentiation matrices</vt:lpstr>
      <vt:lpstr>PowerPoint Presentation</vt:lpstr>
      <vt:lpstr>Example: spectral differentiation matrices</vt:lpstr>
      <vt:lpstr>Example: spectral differentiation matrices</vt:lpstr>
      <vt:lpstr>Example: spectral differentiation matrices</vt:lpstr>
      <vt:lpstr>Section 10.3 Collocation for linear problems</vt:lpstr>
      <vt:lpstr>The collocation idea</vt:lpstr>
      <vt:lpstr>The collocation idea: linear problems</vt:lpstr>
      <vt:lpstr>The collocation idea: linear problems</vt:lpstr>
      <vt:lpstr>The collocation idea: linear problems</vt:lpstr>
      <vt:lpstr>The collocation idea: linear problems</vt:lpstr>
      <vt:lpstr>Collocation for linear problems</vt:lpstr>
      <vt:lpstr>Collocation for linear problems</vt:lpstr>
      <vt:lpstr>The collocation idea: linear problems</vt:lpstr>
      <vt:lpstr>The collocation idea: linear problems</vt:lpstr>
      <vt:lpstr>PowerPoint Presentation</vt:lpstr>
      <vt:lpstr>Example: collocation for linear bvp</vt:lpstr>
      <vt:lpstr>Example: collocation for linear bvp</vt:lpstr>
      <vt:lpstr>Example: accuracy of collocation for linear bvp</vt:lpstr>
      <vt:lpstr>Example: accuracy of collocation for linear bvp</vt:lpstr>
      <vt:lpstr>The collocation idea: linear problems</vt:lpstr>
      <vt:lpstr>Section 10.4 Nonlinearity and boundary conditions</vt:lpstr>
      <vt:lpstr>Nonlinear BVPs</vt:lpstr>
      <vt:lpstr>Nonlinear BVPs</vt:lpstr>
      <vt:lpstr>Collocation: nonlinear problems</vt:lpstr>
      <vt:lpstr>Collocation: nonlinear problems</vt:lpstr>
      <vt:lpstr>Collocation: nonlinear problems</vt:lpstr>
      <vt:lpstr>Example: nonlinear bvp</vt:lpstr>
      <vt:lpstr>Example: nonlinear bvp</vt:lpstr>
      <vt:lpstr>Example: nonlinear bvp</vt:lpstr>
      <vt:lpstr>Boundary conditions</vt:lpstr>
      <vt:lpstr>Boundary conditions</vt:lpstr>
      <vt:lpstr>PowerPoint Presentation</vt:lpstr>
      <vt:lpstr>PowerPoint Presentation</vt:lpstr>
      <vt:lpstr>(Sections 4.5 and 4.6) Brief review of nonlinear algebraic problems</vt:lpstr>
      <vt:lpstr>Root finding: Newton’s method</vt:lpstr>
      <vt:lpstr>Root finding: Newton’s method</vt:lpstr>
      <vt:lpstr>Newton’s method for systems</vt:lpstr>
      <vt:lpstr>Newton’s method for systems</vt:lpstr>
      <vt:lpstr>Newton’s method for systems</vt:lpstr>
      <vt:lpstr>Newton’s method for systems</vt:lpstr>
      <vt:lpstr>Nonlinear least squares fits</vt:lpstr>
      <vt:lpstr>Nonlinear least squares fits – Gauss-Newton</vt:lpstr>
      <vt:lpstr>Quasi-Newton: Levenberg’s method</vt:lpstr>
      <vt:lpstr>Quasi-Newton: Levenberg’s method</vt:lpstr>
      <vt:lpstr>Back to Section 10.4 Nonlinearity and boundary conditions</vt:lpstr>
      <vt:lpstr>Example: nonlinear pendulum</vt:lpstr>
      <vt:lpstr>Example: nonlinear pendulum</vt:lpstr>
      <vt:lpstr>Example: nonlinear pendulum</vt:lpstr>
      <vt:lpstr>Example: nonlinear membrane</vt:lpstr>
      <vt:lpstr>Example: nonlinear membrane</vt:lpstr>
      <vt:lpstr>Example: Cahn-Allen equation</vt:lpstr>
      <vt:lpstr>Section 10.5 The Galerkin Method (to be added)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 Boundary-value Problems</dc:title>
  <dc:creator>Richard J. Braun</dc:creator>
  <cp:lastModifiedBy>Richard J. Braun</cp:lastModifiedBy>
  <cp:revision>81</cp:revision>
  <cp:lastPrinted>2018-03-22T03:39:33Z</cp:lastPrinted>
  <dcterms:created xsi:type="dcterms:W3CDTF">2018-03-19T02:17:54Z</dcterms:created>
  <dcterms:modified xsi:type="dcterms:W3CDTF">2018-04-02T01:21:48Z</dcterms:modified>
</cp:coreProperties>
</file>